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328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5C78B-810A-466A-B0D5-032FB259DB73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D6DC4-3080-4459-BF52-00995F1E73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66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D6DC4-3080-4459-BF52-00995F1E739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0B383C-E5BE-4C0D-8813-C478347E8575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D8726D-C530-4BB3-8915-1B8C6C3453A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p.us.edu.pl/sites/bip.us.edu.pl/files/zarz20136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ktorant.us.edu.pl/akty-prawne-dotyczace-studiow-doktoranckich" TargetMode="External"/><Relationship Id="rId2" Type="http://schemas.openxmlformats.org/officeDocument/2006/relationships/hyperlink" Target="http://www.studenci.us.edu.pl/?page_id=5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ktorant.us.edu.pl/node/232" TargetMode="External"/><Relationship Id="rId2" Type="http://schemas.openxmlformats.org/officeDocument/2006/relationships/hyperlink" Target="http://www.studenci.us.edu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p.us.edu.pl/sites/bip.us.edu.pl/files/prawo/zal2015110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ktorant.us.edu.pl/akty-prawne-dotyczace-studiow-doktoranckich" TargetMode="External"/><Relationship Id="rId2" Type="http://schemas.openxmlformats.org/officeDocument/2006/relationships/hyperlink" Target="http://www.studenci.us.edu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07772" cy="187220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ookman Old Style" pitchFamily="18" charset="0"/>
              </a:rPr>
              <a:t>FINANSOMETR ORGANIZACJI STUDENCKICH i DOKTORANCKICH</a:t>
            </a:r>
            <a:endParaRPr lang="pl-PL" dirty="0">
              <a:latin typeface="Bookman Old Style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2998" y="2852936"/>
            <a:ext cx="6400800" cy="2409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endParaRPr lang="pl-PL" dirty="0" smtClean="0"/>
          </a:p>
          <a:p>
            <a:pPr>
              <a:lnSpc>
                <a:spcPct val="220000"/>
              </a:lnSpc>
            </a:pPr>
            <a:endParaRPr lang="pl-PL" dirty="0" smtClean="0">
              <a:solidFill>
                <a:schemeClr val="tx1"/>
              </a:solidFill>
            </a:endParaRPr>
          </a:p>
          <a:p>
            <a:pPr>
              <a:lnSpc>
                <a:spcPct val="220000"/>
              </a:lnSpc>
            </a:pPr>
            <a: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  <a:t>Krok po kroku </a:t>
            </a:r>
            <a:b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  <a:t>przedstawiamy w jaki sposób można pozyskać </a:t>
            </a:r>
            <a:r>
              <a:rPr lang="pl-PL" sz="5600" b="1" u="sng" dirty="0" smtClean="0">
                <a:solidFill>
                  <a:schemeClr val="tx1"/>
                </a:solidFill>
                <a:latin typeface="Bookman Old Style" pitchFamily="18" charset="0"/>
              </a:rPr>
              <a:t>środki na działalność studencką/doktorancką</a:t>
            </a:r>
            <a: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b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5600" b="1" dirty="0" smtClean="0">
                <a:solidFill>
                  <a:schemeClr val="tx1"/>
                </a:solidFill>
                <a:latin typeface="Bookman Old Style" pitchFamily="18" charset="0"/>
              </a:rPr>
              <a:t>i zasady ich wydatkowania</a:t>
            </a:r>
            <a:endParaRPr lang="pl-PL" sz="5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69160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503920" cy="4572000"/>
          </a:xfrm>
        </p:spPr>
        <p:txBody>
          <a:bodyPr/>
          <a:lstStyle/>
          <a:p>
            <a:pPr marL="0" lvl="0" indent="0" algn="ctr">
              <a:buNone/>
            </a:pPr>
            <a:endParaRPr lang="pl-PL" sz="1600" dirty="0" smtClean="0"/>
          </a:p>
          <a:p>
            <a:pPr marL="0" lvl="0" indent="0" algn="ctr">
              <a:buNone/>
            </a:pPr>
            <a:endParaRPr lang="pl-PL" sz="1600" dirty="0"/>
          </a:p>
          <a:p>
            <a:pPr marL="0" lvl="0" indent="0" algn="ctr">
              <a:buNone/>
            </a:pPr>
            <a:endParaRPr lang="pl-PL" sz="1600" dirty="0" smtClean="0"/>
          </a:p>
          <a:p>
            <a:pPr marL="0" lvl="0" indent="0" algn="ctr">
              <a:buNone/>
            </a:pPr>
            <a:endParaRPr lang="pl-PL" sz="1600" dirty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W razie jakichkolwiek niejasności, problemów administracyjno-prawnych zapraszamy do </a:t>
            </a:r>
            <a:r>
              <a:rPr lang="pl-PL" sz="1600" b="1" dirty="0" smtClean="0">
                <a:solidFill>
                  <a:schemeClr val="tx1"/>
                </a:solidFill>
              </a:rPr>
              <a:t>Centrum Obsługi Studentów</a:t>
            </a:r>
            <a:br>
              <a:rPr lang="pl-PL" sz="1600" b="1" dirty="0" smtClean="0">
                <a:solidFill>
                  <a:schemeClr val="tx1"/>
                </a:solidFill>
              </a:rPr>
            </a:br>
            <a:r>
              <a:rPr lang="pl-PL" sz="1600" b="1" dirty="0">
                <a:solidFill>
                  <a:schemeClr val="tx1"/>
                </a:solidFill>
              </a:rPr>
              <a:t>(Rektorat, p. </a:t>
            </a:r>
            <a:r>
              <a:rPr lang="pl-PL" sz="1600" b="1" dirty="0" smtClean="0">
                <a:solidFill>
                  <a:schemeClr val="tx1"/>
                </a:solidFill>
              </a:rPr>
              <a:t>132, adres</a:t>
            </a:r>
            <a:r>
              <a:rPr lang="pl-PL" sz="1600" b="1" dirty="0">
                <a:solidFill>
                  <a:schemeClr val="tx1"/>
                </a:solidFill>
              </a:rPr>
              <a:t> </a:t>
            </a:r>
            <a:r>
              <a:rPr lang="pl-PL" sz="1600" b="1" dirty="0" smtClean="0">
                <a:solidFill>
                  <a:schemeClr val="tx1"/>
                </a:solidFill>
              </a:rPr>
              <a:t>e- mail: dlastudenta@us.edu.pl, </a:t>
            </a:r>
            <a:r>
              <a:rPr lang="pl-PL" sz="1600" b="1" dirty="0">
                <a:solidFill>
                  <a:schemeClr val="tx1"/>
                </a:solidFill>
              </a:rPr>
              <a:t>nr </a:t>
            </a:r>
            <a:r>
              <a:rPr lang="pl-PL" sz="1600" b="1" dirty="0" err="1">
                <a:solidFill>
                  <a:schemeClr val="tx1"/>
                </a:solidFill>
              </a:rPr>
              <a:t>tel</a:t>
            </a:r>
            <a:r>
              <a:rPr lang="pl-PL" sz="1600" b="1" dirty="0">
                <a:solidFill>
                  <a:schemeClr val="tx1"/>
                </a:solidFill>
              </a:rPr>
              <a:t>: (</a:t>
            </a:r>
            <a:r>
              <a:rPr lang="pl-PL" sz="1600" b="1" dirty="0" smtClean="0">
                <a:solidFill>
                  <a:schemeClr val="tx1"/>
                </a:solidFill>
              </a:rPr>
              <a:t>32) 359 1730</a:t>
            </a:r>
            <a:r>
              <a:rPr lang="pl-PL" sz="1600" dirty="0" smtClean="0">
                <a:solidFill>
                  <a:schemeClr val="tx1"/>
                </a:solidFill>
              </a:rPr>
              <a:t>).</a:t>
            </a:r>
            <a:endParaRPr lang="pl-PL" sz="16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WSPARCIE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0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19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400" dirty="0" smtClean="0">
                <a:solidFill>
                  <a:schemeClr val="tx1"/>
                </a:solidFill>
                <a:latin typeface="Bookman Old Style" pitchFamily="18" charset="0"/>
              </a:rPr>
              <a:t>Zgodnie z zarządzeniem nr 69/2013 Rektora Uniwersytetu Śląskiego każda organizacja studencka/doktorancka </a:t>
            </a:r>
            <a:r>
              <a:rPr lang="pl-PL" sz="1400" dirty="0" err="1" smtClean="0">
                <a:solidFill>
                  <a:schemeClr val="tx1"/>
                </a:solidFill>
                <a:latin typeface="Bookman Old Style" pitchFamily="18" charset="0"/>
              </a:rPr>
              <a:t>tj</a:t>
            </a:r>
            <a:r>
              <a:rPr lang="pl-PL" sz="1400" dirty="0">
                <a:solidFill>
                  <a:schemeClr val="tx1"/>
                </a:solidFill>
                <a:latin typeface="Bookman Old Style" pitchFamily="18" charset="0"/>
              </a:rPr>
              <a:t>:</a:t>
            </a:r>
            <a:r>
              <a:rPr lang="pl-PL" sz="1400" dirty="0" smtClean="0">
                <a:solidFill>
                  <a:schemeClr val="tx1"/>
                </a:solidFill>
                <a:latin typeface="Bookman Old Style" pitchFamily="18" charset="0"/>
              </a:rPr>
              <a:t> koło naukowe, artystyczne, sportowe oraz Wydziałowe Rady Samorządu Studenckiego mogą starać się o dofinansowanie planowanego przedsięwzięcia ze środków na działalność studencką/doktorancką.</a:t>
            </a:r>
          </a:p>
          <a:p>
            <a:pPr marL="0" indent="0" algn="just">
              <a:buNone/>
            </a:pP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   </a:t>
            </a:r>
            <a:r>
              <a:rPr lang="pl-PL" sz="1400" b="1" dirty="0" smtClean="0">
                <a:solidFill>
                  <a:schemeClr val="tx1"/>
                </a:solidFill>
                <a:latin typeface="Bookman Old Style" pitchFamily="18" charset="0"/>
              </a:rPr>
              <a:t>Zarządzenie nr 69/2013:</a:t>
            </a:r>
          </a:p>
          <a:p>
            <a:pPr marL="0" indent="0" algn="just">
              <a:buNone/>
            </a:pPr>
            <a:r>
              <a:rPr lang="pl-PL" sz="1400" u="sng" dirty="0" smtClean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  http</a:t>
            </a:r>
            <a:r>
              <a:rPr lang="pl-PL" sz="1400" u="sng" dirty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://bip.us.edu.pl/sites/bip.us.edu.pl/files/zarz201369.pdf</a:t>
            </a:r>
            <a:endParaRPr lang="pl-PL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pl-PL" sz="19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pl-PL" sz="19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1"/>
                </a:solidFill>
                <a:latin typeface="Bookman Old Style" pitchFamily="18" charset="0"/>
              </a:rPr>
              <a:t>PODSTWY PRAWNE</a:t>
            </a:r>
            <a:endParaRPr lang="pl-PL" sz="36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408333" cy="41707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4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lnSpc>
                <a:spcPct val="170000"/>
              </a:lnSpc>
            </a:pP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</a:rPr>
              <a:t>I termin/semestr zimowy: do 20 września</a:t>
            </a:r>
          </a:p>
          <a:p>
            <a:pPr>
              <a:lnSpc>
                <a:spcPct val="170000"/>
              </a:lnSpc>
            </a:pP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</a:rPr>
              <a:t>II termin/semestr letni: do 20 lutego.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</a:rPr>
              <a:t>Kompletne wnioski należy przekazywać do Uczelnianej Rady Samorządu Studenckiego/Uczelniana Rada Samorządu Doktoranckiego. O </a:t>
            </a:r>
            <a:r>
              <a:rPr lang="pl-PL" sz="5600" u="sng" dirty="0" smtClean="0">
                <a:solidFill>
                  <a:schemeClr val="tx1"/>
                </a:solidFill>
                <a:latin typeface="Bookman Old Style" pitchFamily="18" charset="0"/>
              </a:rPr>
              <a:t>finansowanie projektów mogą ubiegać się wyłącznie Koła Naukowe, organizacje, które są aktualnie zarejestrowane oraz rozliczyły  finansowo swoje projekty, których czas upłynął. </a:t>
            </a: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</a:rPr>
              <a:t>W celu otrzymania dofinansowania organizacja powinna złożyć, w wyznaczonym terminie wniosek wraz ze szczegółowym opisem projektu oraz kosztorys zawierający szacunkowy koszt realizacji prezentowanego przedsięwzięcia. Wnioski  należy składać w wersji papierowej zgodnie z przygotowanym wzorem. </a:t>
            </a:r>
            <a:br>
              <a:rPr lang="pl-PL" sz="5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5600" b="1" u="sng" dirty="0" smtClean="0">
                <a:solidFill>
                  <a:schemeClr val="tx1"/>
                </a:solidFill>
                <a:latin typeface="Bookman Old Style" pitchFamily="18" charset="0"/>
              </a:rPr>
              <a:t>Wzory wniosków: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http</a:t>
            </a:r>
            <a:r>
              <a:rPr lang="pl-PL" sz="5600" dirty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://www.studenci.us.edu.pl/?</a:t>
            </a: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page_id=509</a:t>
            </a:r>
            <a:endParaRPr lang="pl-PL" sz="5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http</a:t>
            </a:r>
            <a:r>
              <a:rPr lang="pl-PL" sz="5600" dirty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://</a:t>
            </a:r>
            <a:r>
              <a:rPr lang="pl-PL" sz="5600" dirty="0" smtClean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doktorant.us.edu.pl/akty-prawne-dotyczace-studiow-doktoranckich</a:t>
            </a:r>
            <a:endParaRPr lang="pl-PL" sz="5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pl-PL" sz="4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2000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omic Sans MS" panose="030F0702030302020204" pitchFamily="66" charset="0"/>
              </a:rPr>
              <a:t>	</a:t>
            </a: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TERMINY SKŁADANIA WNIOSKÓW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85000" lnSpcReduction="20000"/>
          </a:bodyPr>
          <a:lstStyle/>
          <a:p>
            <a:endParaRPr lang="pl-PL" sz="1900" dirty="0" smtClean="0">
              <a:latin typeface="Comic Sans MS" panose="030F0702030302020204" pitchFamily="66" charset="0"/>
            </a:endParaRPr>
          </a:p>
          <a:p>
            <a:endParaRPr lang="pl-PL" sz="1600" dirty="0" smtClean="0"/>
          </a:p>
          <a:p>
            <a:endParaRPr lang="pl-PL" sz="1600" dirty="0"/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Uczelniana Rada Samorządu Studenckiego/Uczelniana Rada Samorządu Doktorantów rozpatruje i ocenia wnioski w terminach:</a:t>
            </a:r>
          </a:p>
          <a:p>
            <a:pPr marL="0" indent="0">
              <a:buNone/>
            </a:pP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I termin/ semestr zimowy: </a:t>
            </a:r>
            <a:r>
              <a:rPr lang="pl-PL" sz="1600" b="1" dirty="0" smtClean="0">
                <a:solidFill>
                  <a:schemeClr val="tx1"/>
                </a:solidFill>
                <a:latin typeface="Bookman Old Style" pitchFamily="18" charset="0"/>
              </a:rPr>
              <a:t>do 15 marca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II termin/ semestr letni: </a:t>
            </a:r>
            <a:r>
              <a:rPr lang="pl-PL" sz="1600" b="1" dirty="0" smtClean="0">
                <a:solidFill>
                  <a:schemeClr val="tx1"/>
                </a:solidFill>
                <a:latin typeface="Bookman Old Style" pitchFamily="18" charset="0"/>
              </a:rPr>
              <a:t>do 15 października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URSS/URSD wydaje decyzję o przyznaniu finansowania projektu w całości, w części lub odrzuceniu wniosku. </a:t>
            </a:r>
            <a:r>
              <a:rPr lang="pl-PL" sz="1600" u="sng" dirty="0" smtClean="0">
                <a:solidFill>
                  <a:schemeClr val="tx1"/>
                </a:solidFill>
                <a:latin typeface="Bookman Old Style" pitchFamily="18" charset="0"/>
              </a:rPr>
              <a:t>Informacja o podziale środków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oraz dofinansowaniu poszczególnych projektów jest zamieszczona na stronach internetowych: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www.studenci.us.edu.pl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oraz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http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://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doktorant.us.edu.pl/node/232</a:t>
            </a: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600" dirty="0" smtClean="0"/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PROCEDURA PRZYZNAWANIA ŚRODKÓW FINANSOWYCH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pl-PL" sz="1600" dirty="0"/>
          </a:p>
          <a:p>
            <a:pPr marL="0" lvl="0" indent="0">
              <a:lnSpc>
                <a:spcPct val="150000"/>
              </a:lnSpc>
              <a:buNone/>
            </a:pPr>
            <a:r>
              <a:rPr lang="pl-PL" sz="1400" dirty="0" smtClean="0">
                <a:solidFill>
                  <a:schemeClr val="tx1"/>
                </a:solidFill>
                <a:latin typeface="Bookman Old Style" pitchFamily="18" charset="0"/>
              </a:rPr>
              <a:t>Po otrzymaniu informacji o dofinansowaniu projektu wnioskodawcy (organizacje) są zobowiązane do skontaktowania się z księgowością wydziałową w celu ustalenia kroków realizacji projektu pod kątem dokonania koniecznych zakupów czy realizacji usług. Wydatkowanie środków przeznaczonych na działalność studencką/doktorancką musi być zgodne z Regulaminem Udzielania Zamówień Publicznych w Uniwersytecie Śląskim.</a:t>
            </a:r>
            <a:r>
              <a:rPr lang="pl-PL" sz="1200" dirty="0" smtClean="0">
                <a:solidFill>
                  <a:schemeClr val="tx1"/>
                </a:solidFill>
                <a:latin typeface="Bookman Old Style" pitchFamily="18" charset="0"/>
              </a:rPr>
              <a:t>	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sz="1400" dirty="0" smtClean="0">
                <a:latin typeface="Bookman Old Style" pitchFamily="18" charset="0"/>
              </a:rPr>
              <a:t>(</a:t>
            </a:r>
            <a:r>
              <a:rPr lang="pl-PL" sz="1400" u="sng" dirty="0">
                <a:latin typeface="Bookman Old Style" pitchFamily="18" charset="0"/>
                <a:hlinkClick r:id="rId2"/>
              </a:rPr>
              <a:t>http://bip.us.edu.pl/</a:t>
            </a:r>
            <a:r>
              <a:rPr lang="pl-PL" sz="1400" u="sng" dirty="0" err="1">
                <a:latin typeface="Bookman Old Style" pitchFamily="18" charset="0"/>
                <a:hlinkClick r:id="rId2"/>
              </a:rPr>
              <a:t>sites</a:t>
            </a:r>
            <a:r>
              <a:rPr lang="pl-PL" sz="1400" u="sng" dirty="0">
                <a:latin typeface="Bookman Old Style" pitchFamily="18" charset="0"/>
                <a:hlinkClick r:id="rId2"/>
              </a:rPr>
              <a:t>/bip.us.edu.pl/</a:t>
            </a:r>
            <a:r>
              <a:rPr lang="pl-PL" sz="1400" u="sng" dirty="0" err="1">
                <a:latin typeface="Bookman Old Style" pitchFamily="18" charset="0"/>
                <a:hlinkClick r:id="rId2"/>
              </a:rPr>
              <a:t>files</a:t>
            </a:r>
            <a:r>
              <a:rPr lang="pl-PL" sz="1400" u="sng" dirty="0">
                <a:latin typeface="Bookman Old Style" pitchFamily="18" charset="0"/>
                <a:hlinkClick r:id="rId2"/>
              </a:rPr>
              <a:t>/prawo/zal20151100.pdf</a:t>
            </a:r>
            <a:r>
              <a:rPr lang="pl-PL" sz="1400" dirty="0">
                <a:latin typeface="Bookman Old Style" pitchFamily="18" charset="0"/>
              </a:rPr>
              <a:t>)</a:t>
            </a:r>
            <a:endParaRPr lang="pl-PL" sz="1400" u="sng" dirty="0">
              <a:latin typeface="Bookman Old Style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REALIZACJA PROJEKTU- ZASADY</a:t>
            </a:r>
            <a:r>
              <a:rPr lang="pl-PL" b="1" dirty="0" smtClean="0">
                <a:solidFill>
                  <a:schemeClr val="tx1"/>
                </a:solidFill>
              </a:rPr>
              <a:t>!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pl-PL" sz="1800" dirty="0">
              <a:latin typeface="Comic Sans MS" panose="030F0702030302020204" pitchFamily="66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Organizacje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powinny pamiętać, że właściwą jednostką dokonującą zamówienia zakupu czy usługi jest właśnie </a:t>
            </a:r>
            <a:r>
              <a:rPr lang="pl-PL" sz="1600" b="1" dirty="0">
                <a:solidFill>
                  <a:schemeClr val="tx1"/>
                </a:solidFill>
                <a:latin typeface="Bookman Old Style" pitchFamily="18" charset="0"/>
              </a:rPr>
              <a:t>księgowość wydziałowa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(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w oparciu o kosztorys zatwierdzony przez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URSS, URSD),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to też ewentualne samodzielne realizowanie pozycji kosztorysu powinno być zawsze wcześniej uzgodnione - w przeciwnym razie </a:t>
            </a:r>
            <a:r>
              <a:rPr lang="pl-PL" sz="1600" u="sng" dirty="0">
                <a:solidFill>
                  <a:schemeClr val="tx1"/>
                </a:solidFill>
                <a:latin typeface="Bookman Old Style" pitchFamily="18" charset="0"/>
              </a:rPr>
              <a:t>koszt może zostać uznany za niekwalifikowany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Wraz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z księgową wydziału ustala się, w jakim trybie dokonane zostaną wydatki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z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kosztorysu. </a:t>
            </a:r>
            <a:r>
              <a:rPr lang="pl-PL" sz="1600" u="sng" dirty="0">
                <a:solidFill>
                  <a:schemeClr val="tx1"/>
                </a:solidFill>
                <a:latin typeface="Bookman Old Style" pitchFamily="18" charset="0"/>
              </a:rPr>
              <a:t>Ta rozmowa powinna odbyć się odpowiednio wcześniej! Najlepiej przynajmniej na miesiąc przed datą przedsięwzięcia!</a:t>
            </a: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pl-PL" sz="1800" dirty="0">
              <a:latin typeface="Comic Sans MS" panose="030F0702030302020204" pitchFamily="66" charset="0"/>
            </a:endParaRP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REALIZACJA PROJEKTU c.d.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endParaRPr lang="pl-PL" sz="1800" dirty="0" smtClean="0">
              <a:latin typeface="Comic Sans MS" panose="030F0702030302020204" pitchFamily="66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pl-PL" sz="2300" dirty="0" smtClean="0">
                <a:solidFill>
                  <a:schemeClr val="tx1"/>
                </a:solidFill>
                <a:latin typeface="Bookman Old Style" pitchFamily="18" charset="0"/>
              </a:rPr>
              <a:t>Organizacje </a:t>
            </a:r>
            <a:r>
              <a:rPr lang="pl-PL" sz="2300" dirty="0">
                <a:solidFill>
                  <a:schemeClr val="tx1"/>
                </a:solidFill>
                <a:latin typeface="Bookman Old Style" pitchFamily="18" charset="0"/>
              </a:rPr>
              <a:t>są zobowiązane do dokonywania wszelkich zakupów  i zamówień usług zgodnie </a:t>
            </a:r>
            <a:r>
              <a:rPr lang="pl-PL" sz="2300" dirty="0" smtClean="0">
                <a:solidFill>
                  <a:schemeClr val="tx1"/>
                </a:solidFill>
                <a:latin typeface="Bookman Old Style" pitchFamily="18" charset="0"/>
              </a:rPr>
              <a:t>z </a:t>
            </a:r>
            <a:r>
              <a:rPr lang="pl-PL" sz="2300" dirty="0">
                <a:solidFill>
                  <a:schemeClr val="tx1"/>
                </a:solidFill>
                <a:latin typeface="Bookman Old Style" pitchFamily="18" charset="0"/>
              </a:rPr>
              <a:t>ustalonym wcześniej trybem określonym przez księgowość wydziałową oraz dostarczyć dokument </a:t>
            </a:r>
            <a:r>
              <a:rPr lang="pl-PL" sz="2300" dirty="0" smtClean="0">
                <a:solidFill>
                  <a:schemeClr val="tx1"/>
                </a:solidFill>
                <a:latin typeface="Bookman Old Style" pitchFamily="18" charset="0"/>
              </a:rPr>
              <a:t>księgowy </a:t>
            </a:r>
            <a:r>
              <a:rPr lang="pl-PL" sz="2300" dirty="0">
                <a:solidFill>
                  <a:schemeClr val="tx1"/>
                </a:solidFill>
                <a:latin typeface="Bookman Old Style" pitchFamily="18" charset="0"/>
              </a:rPr>
              <a:t>(faktura, rachunek) w czasie umożliwiającym dokonanie płatności w przewidzianym terminie. </a:t>
            </a:r>
            <a:r>
              <a:rPr lang="pl-PL" sz="2300" u="sng" dirty="0">
                <a:solidFill>
                  <a:schemeClr val="tx1"/>
                </a:solidFill>
                <a:latin typeface="Bookman Old Style" pitchFamily="18" charset="0"/>
              </a:rPr>
              <a:t>Niedopuszczalne jest wnioskowanie o dofinansowanie projektu po zakończeniu jego realizacji</a:t>
            </a:r>
            <a:r>
              <a:rPr lang="pl-PL" sz="2300" u="sng" dirty="0" smtClean="0">
                <a:solidFill>
                  <a:schemeClr val="tx1"/>
                </a:solidFill>
                <a:latin typeface="Bookman Old Style" pitchFamily="18" charset="0"/>
              </a:rPr>
              <a:t>!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2300" b="1" i="1" u="sng" dirty="0" smtClean="0">
                <a:solidFill>
                  <a:schemeClr val="tx1"/>
                </a:solidFill>
                <a:latin typeface="Bookman Old Style" pitchFamily="18" charset="0"/>
              </a:rPr>
              <a:t>Dane do faktury: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2300" u="sng" dirty="0" smtClean="0">
                <a:solidFill>
                  <a:schemeClr val="tx1"/>
                </a:solidFill>
                <a:latin typeface="Bookman Old Style" pitchFamily="18" charset="0"/>
              </a:rPr>
              <a:t>Uniwersytet Śląski w Katowicach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2300" u="sng" dirty="0">
                <a:solidFill>
                  <a:schemeClr val="tx1"/>
                </a:solidFill>
                <a:latin typeface="Bookman Old Style" pitchFamily="18" charset="0"/>
              </a:rPr>
              <a:t>u</a:t>
            </a:r>
            <a:r>
              <a:rPr lang="pl-PL" sz="2300" u="sng" dirty="0" smtClean="0">
                <a:solidFill>
                  <a:schemeClr val="tx1"/>
                </a:solidFill>
                <a:latin typeface="Bookman Old Style" pitchFamily="18" charset="0"/>
              </a:rPr>
              <a:t>l. Bankowa 12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2300" u="sng" dirty="0" smtClean="0">
                <a:solidFill>
                  <a:schemeClr val="tx1"/>
                </a:solidFill>
                <a:latin typeface="Bookman Old Style" pitchFamily="18" charset="0"/>
              </a:rPr>
              <a:t>40-007 Katowice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2300" dirty="0" smtClean="0">
                <a:solidFill>
                  <a:schemeClr val="tx1"/>
                </a:solidFill>
                <a:latin typeface="Bookman Old Style" pitchFamily="18" charset="0"/>
              </a:rPr>
              <a:t>NIP: 634 019 71 34</a:t>
            </a:r>
            <a:endParaRPr lang="pl-PL" sz="23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1"/>
                </a:solidFill>
                <a:latin typeface="Bookman Old Style" pitchFamily="18" charset="0"/>
              </a:rPr>
              <a:t>REALIZACJA PROJEKTU c.d</a:t>
            </a: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endParaRPr lang="pl-PL" sz="1600" dirty="0" smtClean="0"/>
          </a:p>
          <a:p>
            <a:pPr lvl="0">
              <a:lnSpc>
                <a:spcPct val="150000"/>
              </a:lnSpc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Po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zakończeniu przedsięwzięcia należy uwzględnić jego wykonanie finansowe w </a:t>
            </a:r>
            <a:r>
              <a:rPr lang="pl-PL" sz="1600" b="1" dirty="0">
                <a:solidFill>
                  <a:schemeClr val="tx1"/>
                </a:solidFill>
                <a:latin typeface="Bookman Old Style" pitchFamily="18" charset="0"/>
              </a:rPr>
              <a:t>sprawozdaniu finansowym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organizacji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studenckiej/doktoranckiej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z danego semestru.  Sprawozdanie finansowe potwierdza pisemnie księgowa wydziału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W przypadku trudności w określeniu prawidłowego trybu realizacji środków przez księgowość wydziałową lub w przypadku projektów złożonych odpowiednią jednostką do kontaktu jest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Centrum Obsługi Studentów (Rektorat, p.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132,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adres: </a:t>
            </a:r>
            <a:r>
              <a:rPr lang="pl-PL" sz="1600" u="sng" dirty="0" smtClean="0">
                <a:solidFill>
                  <a:schemeClr val="tx1"/>
                </a:solidFill>
                <a:latin typeface="Bookman Old Style" pitchFamily="18" charset="0"/>
              </a:rPr>
              <a:t>dlastudenta@us.edu.pl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nr </a:t>
            </a:r>
            <a:r>
              <a:rPr lang="pl-PL" sz="1600" dirty="0" err="1">
                <a:solidFill>
                  <a:schemeClr val="tx1"/>
                </a:solidFill>
                <a:latin typeface="Bookman Old Style" pitchFamily="18" charset="0"/>
              </a:rPr>
              <a:t>tel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: (32)3591730.  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1"/>
                </a:solidFill>
                <a:latin typeface="Bookman Old Style" pitchFamily="18" charset="0"/>
              </a:rPr>
              <a:t>REALIZACJA PROJEKTU C.D.</a:t>
            </a:r>
            <a:endParaRPr lang="pl-PL" sz="3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204864"/>
            <a:ext cx="8482144" cy="417646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Organizacje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przedstawiają władzom uczelni sprawozdania i rozliczenia z otrzymanych środków nie rzadziej niż raz w semestrze. Sprawozdania merytoryczne i rozliczenia z działalności organizacji studenckiej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składane są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rokrocznie: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 I termin: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do 20 września za pierwsze półrocze (za okres od stycznia do sierpnia) </a:t>
            </a:r>
            <a:endParaRPr lang="pl-PL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II termin: do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20 stycznia za drugie półrocze (za okres od września do grudnia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).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1600" b="1" u="sng" dirty="0" smtClean="0">
                <a:solidFill>
                  <a:schemeClr val="tx1"/>
                </a:solidFill>
                <a:latin typeface="Bookman Old Style" pitchFamily="18" charset="0"/>
              </a:rPr>
              <a:t>Ważne!!!!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600" u="sng" dirty="0">
                <a:solidFill>
                  <a:schemeClr val="tx1"/>
                </a:solidFill>
                <a:latin typeface="Bookman Old Style" pitchFamily="18" charset="0"/>
              </a:rPr>
              <a:t>Sprawozdania merytoryczne i rozliczenia finansowe muszą być zaakceptowane i podpisane przez władze statutowe (przewodniczący / zastępca przewodniczącego) oraz  opiekuna organizacji, dziekana i osobę odpowiedzialną na </a:t>
            </a:r>
            <a:r>
              <a:rPr lang="pl-PL" sz="1600" u="sng" dirty="0" smtClean="0">
                <a:solidFill>
                  <a:schemeClr val="tx1"/>
                </a:solidFill>
                <a:latin typeface="Bookman Old Style" pitchFamily="18" charset="0"/>
              </a:rPr>
              <a:t>wydziale </a:t>
            </a:r>
            <a:r>
              <a:rPr lang="pl-PL" sz="1600" u="sng" dirty="0">
                <a:solidFill>
                  <a:schemeClr val="tx1"/>
                </a:solidFill>
                <a:latin typeface="Bookman Old Style" pitchFamily="18" charset="0"/>
              </a:rPr>
              <a:t>za sprawy finansowe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Wzory dokumentów sprawozdawczych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</a:rPr>
              <a:t>zamieszczone są na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stronie: 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  <a:hlinkClick r:id="rId2"/>
              </a:rPr>
              <a:t>www.studenci.us.edu.pl</a:t>
            </a:r>
            <a:r>
              <a:rPr lang="pl-PL" sz="1600" dirty="0" smtClean="0">
                <a:solidFill>
                  <a:schemeClr val="tx1"/>
                </a:solidFill>
                <a:latin typeface="Bookman Old Style" pitchFamily="18" charset="0"/>
              </a:rPr>
              <a:t>; </a:t>
            </a:r>
            <a:r>
              <a:rPr lang="pl-PL" sz="1600" dirty="0">
                <a:solidFill>
                  <a:schemeClr val="tx1"/>
                </a:solidFill>
                <a:latin typeface="Bookman Old Style" pitchFamily="18" charset="0"/>
                <a:hlinkClick r:id="rId3"/>
              </a:rPr>
              <a:t>http://doktorant.us.edu.pl/akty-prawne-dotyczace-studiow-doktoranckich</a:t>
            </a:r>
            <a:endParaRPr lang="pl-PL" sz="1600" dirty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>
                <a:solidFill>
                  <a:schemeClr val="tx1"/>
                </a:solidFill>
                <a:latin typeface="Bookman Old Style" pitchFamily="18" charset="0"/>
              </a:rPr>
              <a:t>SPRAWOZDANIE FINANSOWE I MERYTORYCZNE</a:t>
            </a:r>
            <a:endParaRPr lang="pl-PL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294</TotalTime>
  <Words>505</Words>
  <Application>Microsoft Office PowerPoint</Application>
  <PresentationFormat>Pokaz na ekranie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Kształt fali</vt:lpstr>
      <vt:lpstr>FINANSOMETR ORGANIZACJI STUDENCKICH i DOKTORANCKICH</vt:lpstr>
      <vt:lpstr>PODSTWY PRAWNE</vt:lpstr>
      <vt:lpstr> TERMINY SKŁADANIA WNIOSKÓW</vt:lpstr>
      <vt:lpstr> PROCEDURA PRZYZNAWANIA ŚRODKÓW FINANSOWYCH</vt:lpstr>
      <vt:lpstr>REALIZACJA PROJEKTU- ZASADY!</vt:lpstr>
      <vt:lpstr>REALIZACJA PROJEKTU c.d.</vt:lpstr>
      <vt:lpstr>REALIZACJA PROJEKTU c.d.</vt:lpstr>
      <vt:lpstr>REALIZACJA PROJEKTU C.D.</vt:lpstr>
      <vt:lpstr>  SPRAWOZDANIE FINANSOWE I MERYTORYCZNE</vt:lpstr>
      <vt:lpstr>WSPARCIE</vt:lpstr>
    </vt:vector>
  </TitlesOfParts>
  <Company>Uniwerstytet Śląski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PORADNIK</dc:title>
  <dc:creator>Beata Pelczynska</dc:creator>
  <cp:lastModifiedBy>Beata Pelczynska</cp:lastModifiedBy>
  <cp:revision>39</cp:revision>
  <dcterms:created xsi:type="dcterms:W3CDTF">2015-06-09T10:47:49Z</dcterms:created>
  <dcterms:modified xsi:type="dcterms:W3CDTF">2018-02-22T10:15:39Z</dcterms:modified>
</cp:coreProperties>
</file>